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8" r:id="rId8"/>
    <p:sldId id="269" r:id="rId9"/>
    <p:sldId id="270" r:id="rId10"/>
    <p:sldId id="271" r:id="rId11"/>
    <p:sldId id="272" r:id="rId12"/>
    <p:sldId id="261" r:id="rId13"/>
    <p:sldId id="262" r:id="rId14"/>
    <p:sldId id="273" r:id="rId15"/>
    <p:sldId id="267" r:id="rId16"/>
    <p:sldId id="263" r:id="rId17"/>
    <p:sldId id="264" r:id="rId18"/>
    <p:sldId id="283" r:id="rId19"/>
    <p:sldId id="281" r:id="rId20"/>
    <p:sldId id="276" r:id="rId21"/>
    <p:sldId id="278" r:id="rId22"/>
    <p:sldId id="280" r:id="rId23"/>
    <p:sldId id="282" r:id="rId24"/>
    <p:sldId id="277" r:id="rId25"/>
    <p:sldId id="274" r:id="rId26"/>
    <p:sldId id="266" r:id="rId27"/>
    <p:sldId id="275" r:id="rId28"/>
    <p:sldId id="265" r:id="rId29"/>
    <p:sldId id="279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78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037BB0-4B20-4E9F-89E4-EA3B6FF3F77F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06CAA2-3B9C-461E-9ABB-5F5AF2D274C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8D41E8-01B9-47F8-ABB0-40204A9164B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6D0605-A888-4EBE-A8AC-A39C06F1392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ideo" Target="file:///C:\Users\Tiago%20Borges\AppData\Local\Microsoft\Windows\Temporary%20Internet%20Files\Content.MSO\D67B562E.wmv" TargetMode="Externa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ideo" Target="file:///C:\Users\Tiago%20Borges\AppData\Local\Microsoft\Windows\Temporary%20Internet%20Files\Content.MSO\D67B562E.wmv" TargetMode="Externa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lowing tech background 3d ,LO2.wmv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 rotWithShape="1">
          <a:blip r:embed="rId4" cstate="print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325" y="762000"/>
            <a:ext cx="5111675" cy="2667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10000"/>
            <a:ext cx="5105400" cy="2133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CA04E-5EE0-486A-BDDD-B900CD45A77A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02711-193B-4156-B9F1-8FC8E85735B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03874"/>
            <a:ext cx="7239000" cy="48768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90CB7-1A59-459B-82C7-3419FB68EEC5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81636-10AA-42FB-8FC5-23231FB7F3D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1371600"/>
            <a:ext cx="1828800" cy="49530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1600"/>
            <a:ext cx="5791200" cy="4953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F15F0-62F7-43C9-9388-51F831355939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6572A-65C5-45C1-9C08-4CFFD31C68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3B5B9-6515-457E-9DB8-8AC0514E24B4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4DBD8-F8E4-4351-8251-3773464FC68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lowing tech background 3d ,LO2.wmv">
            <a:hlinkClick r:id="" action="ppaction://media"/>
          </p:cNvPr>
          <p:cNvPicPr>
            <a:picLocks noChangeAspect="1"/>
          </p:cNvPicPr>
          <p:nvPr userDrawn="1">
            <a:videoFile r:link="rId1"/>
          </p:nvPr>
        </p:nvPicPr>
        <p:blipFill rotWithShape="1">
          <a:blip r:embed="rId4" cstate="print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29187"/>
            <a:ext cx="5105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733800"/>
            <a:ext cx="5105400" cy="11953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C09E1-F090-44AF-BFC3-F2FAC40F6CB8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B5938-7274-4CCA-8554-1336EE64DA6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83F44-F975-486C-B78A-28FAB348AF0E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F5830-B83D-41FD-815E-A335F5EC9EA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335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73312"/>
            <a:ext cx="4268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BFE80-75F4-4A82-A044-DA235BEA5EBF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4A19E-9C77-48AD-B603-D6EE3995C1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BFFD-EDC4-4CD9-8BAA-C2FBA88C8AF5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40E0D-A29E-4CA9-9EA4-6FAAD394C5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F59D1-0FC8-4BD5-885A-F27024E488CA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DABB7-8027-425F-9637-09043F47BEE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6958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3968750" cy="4909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3236913" cy="49136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5DC52-9D11-4F4C-BCE3-A61CAA19293C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9307-E449-4904-B792-AA7239B41A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89567-E69E-49EB-98F0-61E3ED9F842E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AE9A-70FB-4B3E-B4B3-91A4E467D1D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ideo" Target="file:///C:\Users\Tiago%20Borges\AppData\Local\Microsoft\Windows\Temporary%20Internet%20Files\Content.MSO\D67B562E.wmv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40335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423113-C189-4B30-B33D-16B443C9963E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8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A2B9BE-EB04-4647-A528-39809ABBE65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9" name="Glowing tech background 3d ,LO2.wmv">
            <a:hlinkClick r:id="" action="ppaction://media"/>
          </p:cNvPr>
          <p:cNvPicPr>
            <a:picLocks noChangeAspect="1"/>
          </p:cNvPicPr>
          <p:nvPr>
            <a:videoFile r:link="rId13"/>
          </p:nvPr>
        </p:nvPicPr>
        <p:blipFill rotWithShape="1">
          <a:blip r:embed="rId15" cstate="print"/>
          <a:srcRect l="25555" r="7778"/>
          <a:stretch/>
        </p:blipFill>
        <p:spPr>
          <a:xfrm>
            <a:off x="7239000" y="152400"/>
            <a:ext cx="1600200" cy="1600200"/>
          </a:xfrm>
          <a:prstGeom prst="roundRect">
            <a:avLst>
              <a:gd name="adj" fmla="val 18055"/>
            </a:avLst>
          </a:prstGeom>
          <a:ln>
            <a:noFill/>
          </a:ln>
          <a:effectLst/>
          <a:scene3d>
            <a:camera prst="perspectiveRelaxed" fov="7200000">
              <a:rot lat="23995" lon="3210004" rev="21299988"/>
            </a:camera>
            <a:lightRig rig="chilly" dir="t">
              <a:rot lat="0" lon="0" rev="0"/>
            </a:lightRig>
          </a:scene3d>
          <a:sp3d extrusionH="254000" prstMaterial="powder">
            <a:bevelT w="0" h="0"/>
            <a:contourClr>
              <a:srgbClr val="969696"/>
            </a:contour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b.org/home" TargetMode="External"/><Relationship Id="rId2" Type="http://schemas.openxmlformats.org/officeDocument/2006/relationships/hyperlink" Target="http://www.ifrs.org/Pages/defaul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mfbovespa.com.br/home.aspx?idioma=pt-b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250" y="0"/>
            <a:ext cx="6797675" cy="3429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Perspectiva para os profissionais que integram o cenário da Neocontabilidade  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89040"/>
            <a:ext cx="4271392" cy="30689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Palestra ministrada pelos Professores: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Igor </a:t>
            </a:r>
            <a:r>
              <a:rPr lang="pt-BR" dirty="0" err="1" smtClean="0"/>
              <a:t>Quintanilha</a:t>
            </a:r>
            <a:r>
              <a:rPr lang="pt-BR" dirty="0" smtClean="0"/>
              <a:t>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Tiago Borges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Convergência das Normas Internacionais de Contabilidade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000" algn="just" eaLnBrk="1" hangingPunct="1">
              <a:lnSpc>
                <a:spcPct val="90000"/>
              </a:lnSpc>
              <a:buClr>
                <a:srgbClr val="B0AE5E"/>
              </a:buClr>
              <a:buSzPct val="50000"/>
              <a:buFont typeface="Wingdings" pitchFamily="2" charset="2"/>
              <a:buNone/>
              <a:defRPr/>
            </a:pPr>
            <a:r>
              <a:rPr lang="pt-BR" sz="3600" dirty="0" smtClean="0"/>
              <a:t>No Brasil:</a:t>
            </a:r>
          </a:p>
          <a:p>
            <a:pPr marL="0" indent="-360000" algn="just">
              <a:defRPr/>
            </a:pPr>
            <a:r>
              <a:rPr lang="pt-BR" sz="2200" dirty="0" smtClean="0"/>
              <a:t>O processo da convergência internacional tem sido empreendido pelo Comitê de Pronunciamentos Contábeis (CPC), com a participação seguintes entidades: </a:t>
            </a:r>
          </a:p>
          <a:p>
            <a:pPr marL="0" indent="-360000" algn="just">
              <a:buFont typeface="Arial" pitchFamily="34" charset="0"/>
              <a:buChar char="•"/>
              <a:defRPr/>
            </a:pPr>
            <a:r>
              <a:rPr lang="pt-BR" sz="2200" dirty="0" smtClean="0"/>
              <a:t>ABRASCA (Associação Brasileira das Companhias Abertas);</a:t>
            </a:r>
          </a:p>
          <a:p>
            <a:pPr marL="0" indent="-360000" algn="just">
              <a:buFont typeface="Arial" pitchFamily="34" charset="0"/>
              <a:buChar char="•"/>
              <a:defRPr/>
            </a:pPr>
            <a:r>
              <a:rPr lang="pt-BR" sz="2200" dirty="0" smtClean="0"/>
              <a:t>APIMEC NACIONAL (Associação dos Analistas e Profissionais de Investimento do Mercado de Capitais);</a:t>
            </a:r>
          </a:p>
          <a:p>
            <a:pPr marL="0" indent="-360000" algn="just">
              <a:buFont typeface="Arial" pitchFamily="34" charset="0"/>
              <a:buChar char="•"/>
              <a:defRPr/>
            </a:pPr>
            <a:r>
              <a:rPr lang="pt-BR" sz="2200" dirty="0" smtClean="0"/>
              <a:t>BOVESPA (Bolsa de Valores de São Paulo);</a:t>
            </a:r>
          </a:p>
          <a:p>
            <a:pPr marL="0" indent="-360000" algn="just">
              <a:buFont typeface="Arial" pitchFamily="34" charset="0"/>
              <a:buChar char="•"/>
              <a:defRPr/>
            </a:pPr>
            <a:r>
              <a:rPr lang="pt-BR" sz="2200" dirty="0" smtClean="0"/>
              <a:t>CFC (Conselho Federal de Contabilidade);</a:t>
            </a:r>
          </a:p>
          <a:p>
            <a:pPr marL="0" indent="-360000" algn="just">
              <a:buFont typeface="Arial" pitchFamily="34" charset="0"/>
              <a:buChar char="•"/>
              <a:defRPr/>
            </a:pPr>
            <a:r>
              <a:rPr lang="pt-BR" sz="2200" dirty="0" smtClean="0"/>
              <a:t>CVM (Comissão de Valores Mobiliários);</a:t>
            </a:r>
          </a:p>
          <a:p>
            <a:pPr marL="0" indent="-360000" algn="just">
              <a:buFont typeface="Arial" pitchFamily="34" charset="0"/>
              <a:buChar char="•"/>
              <a:defRPr/>
            </a:pPr>
            <a:r>
              <a:rPr lang="pt-BR" sz="2200" dirty="0" smtClean="0"/>
              <a:t>FIPECAFI (Fundação Instituto de Pesquisas Contábeis, Atuariais e Financeiras); e</a:t>
            </a:r>
          </a:p>
          <a:p>
            <a:pPr marL="0" indent="-360000" algn="just">
              <a:buFont typeface="Arial" pitchFamily="34" charset="0"/>
              <a:buChar char="•"/>
              <a:defRPr/>
            </a:pPr>
            <a:r>
              <a:rPr lang="pt-BR" sz="2200" dirty="0" smtClean="0"/>
              <a:t>IBRACON (Instituto dos Auditores Independentes do Brasil)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Perspectivas de mercado de trabalho</a:t>
            </a:r>
            <a:endParaRPr lang="pt-BR" dirty="0"/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8686800" cy="4876800"/>
          </a:xfrm>
        </p:spPr>
        <p:txBody>
          <a:bodyPr/>
          <a:lstStyle/>
          <a:p>
            <a:pPr algn="just"/>
            <a:r>
              <a:rPr lang="pt-BR" sz="3000" dirty="0" smtClean="0"/>
              <a:t>As perspectivas para o novo cenário mercadológico de contabilidade são animadoras. Segundo pesquisa realizada pela consultoria Robert </a:t>
            </a:r>
            <a:r>
              <a:rPr lang="pt-BR" sz="3000" dirty="0" err="1" smtClean="0"/>
              <a:t>Half</a:t>
            </a:r>
            <a:r>
              <a:rPr lang="pt-BR" sz="3000" dirty="0" smtClean="0"/>
              <a:t> a remuneração fixa de profissionais de contabilidade é a mais valorizada do ano de 2011 e continua muito bem cotada no ano de 2012.</a:t>
            </a:r>
          </a:p>
          <a:p>
            <a:pPr algn="just"/>
            <a:r>
              <a:rPr lang="pt-BR" sz="3000" dirty="0" smtClean="0"/>
              <a:t>Não obstante, Fernando Mantovani, diretor de operações da Robert </a:t>
            </a:r>
            <a:r>
              <a:rPr lang="pt-BR" sz="3000" dirty="0" err="1" smtClean="0"/>
              <a:t>Half</a:t>
            </a:r>
            <a:r>
              <a:rPr lang="pt-BR" sz="3000" dirty="0" smtClean="0"/>
              <a:t>, afirma que este fato é proveniente da adoção das novas regras de contabilidade e o aumento do número de empresas de capital aberto no país.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contador ideal que as empresas procuram no momento</a:t>
            </a:r>
            <a:endParaRPr lang="pt-BR" dirty="0"/>
          </a:p>
        </p:txBody>
      </p:sp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00808"/>
            <a:ext cx="8686800" cy="4876800"/>
          </a:xfrm>
        </p:spPr>
        <p:txBody>
          <a:bodyPr/>
          <a:lstStyle/>
          <a:p>
            <a:pPr algn="just"/>
            <a:r>
              <a:rPr lang="pt-BR" dirty="0" smtClean="0"/>
              <a:t>A figura do contador diferentemente do passado passa a ter uma postura que prioriza a visão estratégica e o entendimento da lógica de mercado de cada empresa.</a:t>
            </a:r>
          </a:p>
          <a:p>
            <a:pPr algn="just"/>
            <a:r>
              <a:rPr lang="pt-BR" dirty="0" smtClean="0"/>
              <a:t>Segundo pesquisa da consultoria Robert </a:t>
            </a:r>
            <a:r>
              <a:rPr lang="pt-BR" dirty="0" err="1" smtClean="0"/>
              <a:t>Half</a:t>
            </a:r>
            <a:r>
              <a:rPr lang="pt-BR" dirty="0" smtClean="0"/>
              <a:t> divulgada em julho (2011), 96% das companhias brasileiras admitem que os profissionais de contabilidade tornaram-se peças centrais para a tomada de decisões.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contador ideal que as empresas procuram no momento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8686800" cy="4876800"/>
          </a:xfrm>
        </p:spPr>
        <p:txBody>
          <a:bodyPr/>
          <a:lstStyle/>
          <a:p>
            <a:r>
              <a:rPr lang="pt-BR" sz="2800" dirty="0" smtClean="0"/>
              <a:t>É preciso ser um profissional que não se restrinja a fazer apenas contabilizações e entregar guias de impostos a pagar;</a:t>
            </a:r>
          </a:p>
          <a:p>
            <a:r>
              <a:rPr lang="pt-BR" sz="2800" dirty="0" smtClean="0"/>
              <a:t>O momento demanda um profissional contábil que esteja ligado a vários quesitos, como, por exemplo:</a:t>
            </a:r>
          </a:p>
          <a:p>
            <a:pPr>
              <a:buNone/>
            </a:pPr>
            <a:r>
              <a:rPr lang="pt-BR" sz="2800" dirty="0" smtClean="0"/>
              <a:t> - Participar do processo de decisório junto aos outros gestores;</a:t>
            </a:r>
          </a:p>
          <a:p>
            <a:pPr>
              <a:buNone/>
            </a:pPr>
            <a:r>
              <a:rPr lang="pt-BR" sz="2800" dirty="0" smtClean="0"/>
              <a:t> - Fornecer informações mais embasadas sobre índices e situação patrimonial da empresa;</a:t>
            </a:r>
          </a:p>
          <a:p>
            <a:pPr>
              <a:buNone/>
            </a:pPr>
            <a:r>
              <a:rPr lang="pt-BR" sz="2800" dirty="0" smtClean="0"/>
              <a:t> - Apontar e possíveis itens discrepantes para análise das causas.</a:t>
            </a:r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contador ideal que as empresas procuram no momento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000" b="1" dirty="0" smtClean="0"/>
              <a:t>Regras internacionais</a:t>
            </a:r>
            <a:r>
              <a:rPr lang="pt-BR" sz="3000" dirty="0" smtClean="0"/>
              <a:t/>
            </a:r>
            <a:br>
              <a:rPr lang="pt-BR" sz="3000" dirty="0" smtClean="0"/>
            </a:br>
            <a:r>
              <a:rPr lang="pt-BR" sz="3000" dirty="0" smtClean="0"/>
              <a:t>Esta temática tem absorvido grande parte dos esforços dos países e tem com finalidade estabelecer um padrão de entendimento de informações. De acordo com Maria Clara Cavalcante </a:t>
            </a:r>
            <a:r>
              <a:rPr lang="pt-BR" sz="3000" dirty="0" err="1" smtClean="0"/>
              <a:t>Bugarim</a:t>
            </a:r>
            <a:r>
              <a:rPr lang="pt-BR" sz="3000" dirty="0" smtClean="0"/>
              <a:t>, vice-presidente de Desenvolvimento Profissional  e Institucional do Conselho Federal de Contabilidade (CFC) "Recentemente, os países membros do G20 definiram que é prioritária a adoção de uma linguagem comum de contabilidade entre as nações do mundo</a:t>
            </a:r>
            <a:endParaRPr lang="pt-B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0"/>
            <a:ext cx="7151688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Contabilidade como Ferramenta decisória</a:t>
            </a:r>
            <a:endParaRPr lang="pt-BR" dirty="0"/>
          </a:p>
        </p:txBody>
      </p:sp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AMA (</a:t>
            </a:r>
            <a:r>
              <a:rPr lang="pt-BR" dirty="0" err="1" smtClean="0"/>
              <a:t>American</a:t>
            </a:r>
            <a:r>
              <a:rPr lang="pt-BR" dirty="0" smtClean="0"/>
              <a:t> Management </a:t>
            </a:r>
            <a:r>
              <a:rPr lang="pt-BR" dirty="0" err="1" smtClean="0"/>
              <a:t>Association</a:t>
            </a:r>
            <a:r>
              <a:rPr lang="pt-BR" dirty="0" smtClean="0"/>
              <a:t>), realizou uma pesquisa nas universidades americanas cuja pergunta central era: “Quais decisões mais afetaram o mundo dos negócios no século XX?” A resposta campeã foi: “As modernas decisões contábeis”.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Contabilidade, uma profissão empolgante</a:t>
            </a:r>
            <a:endParaRPr lang="pt-BR" dirty="0"/>
          </a:p>
        </p:txBody>
      </p:sp>
      <p:sp>
        <p:nvSpPr>
          <p:cNvPr id="12291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00808"/>
            <a:ext cx="8686800" cy="4876800"/>
          </a:xfrm>
        </p:spPr>
        <p:txBody>
          <a:bodyPr/>
          <a:lstStyle/>
          <a:p>
            <a:pPr algn="just"/>
            <a:r>
              <a:rPr lang="pt-BR" dirty="0" smtClean="0"/>
              <a:t>Uma pesquisa realizada pela Ray &amp; </a:t>
            </a:r>
            <a:r>
              <a:rPr lang="pt-BR" dirty="0" err="1" smtClean="0"/>
              <a:t>Benerdson</a:t>
            </a:r>
            <a:r>
              <a:rPr lang="pt-BR" dirty="0" smtClean="0"/>
              <a:t>, empresa especializada em busca de executivos, concluiu que a contabilidade foi considerada como uma das atividades profissionais mais promissoras para o século XXI. Das 11 profissões de maior destaque, a contabilidade aparece em 4.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Contabilidade e os concursos públicos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72816"/>
            <a:ext cx="8686800" cy="4876800"/>
          </a:xfrm>
        </p:spPr>
        <p:txBody>
          <a:bodyPr/>
          <a:lstStyle/>
          <a:p>
            <a:pPr algn="just"/>
            <a:r>
              <a:rPr lang="pt-BR" dirty="0" smtClean="0"/>
              <a:t>De acordo com as estatísticas, as disciplinas que mais reprovam </a:t>
            </a:r>
            <a:r>
              <a:rPr lang="pt-BR" dirty="0" err="1" smtClean="0"/>
              <a:t>concurseiros</a:t>
            </a:r>
            <a:r>
              <a:rPr lang="pt-BR" dirty="0" smtClean="0"/>
              <a:t> pelo Brasil são: </a:t>
            </a:r>
            <a:r>
              <a:rPr lang="pt-BR" b="1" dirty="0" smtClean="0"/>
              <a:t>Língua Portuguesa e Contabilidade.</a:t>
            </a:r>
          </a:p>
          <a:p>
            <a:pPr algn="just"/>
            <a:r>
              <a:rPr lang="pt-BR" dirty="0" smtClean="0"/>
              <a:t>Existem, nesse momento, pouco mais de 20 mil vagas abertas no Serviço Público Federal.</a:t>
            </a:r>
          </a:p>
          <a:p>
            <a:pPr algn="just"/>
            <a:r>
              <a:rPr lang="pt-BR" dirty="0" smtClean="0"/>
              <a:t>Efeito guarda-chuva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Contabilidade e Salários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72816"/>
            <a:ext cx="8686800" cy="4876800"/>
          </a:xfrm>
        </p:spPr>
        <p:txBody>
          <a:bodyPr/>
          <a:lstStyle/>
          <a:p>
            <a:pPr algn="just"/>
            <a:r>
              <a:rPr lang="pt-BR" dirty="0" smtClean="0"/>
              <a:t>Um artigo publicado pelo “Valor Econômico” a respeito da profissão contábil demonstra o quão valorizada essa profissão vem se tornando nos últimos anos. De acordo com o artigo, os salários de grandes contadores no Brasil giram entre </a:t>
            </a:r>
            <a:r>
              <a:rPr lang="pt-BR" b="1" dirty="0" smtClean="0"/>
              <a:t>R$15.000 a 35.000 </a:t>
            </a:r>
            <a:r>
              <a:rPr lang="pt-BR" dirty="0" smtClean="0"/>
              <a:t>e a média salarial de um contador, em início de carreira, fica em torno de </a:t>
            </a:r>
            <a:r>
              <a:rPr lang="pt-BR" b="1" dirty="0" smtClean="0"/>
              <a:t>R$ 3.500,00 (um dos maiores do país para profissionais em início de carreira).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Maior relevância e melhor remuneração 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79512" y="1403350"/>
          <a:ext cx="8784976" cy="4833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/>
                <a:gridCol w="2196244"/>
                <a:gridCol w="2196244"/>
                <a:gridCol w="2196244"/>
              </a:tblGrid>
              <a:tr h="6905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Contabilidade / Fiscal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Fixo/ mês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Variável**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Remuneração Anual</a:t>
                      </a:r>
                    </a:p>
                  </a:txBody>
                  <a:tcPr marL="9525" marR="9525" marT="9525" marB="0" anchor="b"/>
                </a:tc>
              </a:tr>
              <a:tr h="6905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Superintendente (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Superintendent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17.000,00 - 22.000,00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06/ago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290.000,00 - 462.000,00</a:t>
                      </a:r>
                    </a:p>
                  </a:txBody>
                  <a:tcPr marL="9525" marR="9525" marT="9525" marB="0" anchor="b"/>
                </a:tc>
              </a:tr>
              <a:tr h="6905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Gerente (Manager)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10.000,00 - 15.000,00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02/mai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160.000,00 - 270.000,00</a:t>
                      </a:r>
                    </a:p>
                  </a:txBody>
                  <a:tcPr marL="9525" marR="9525" marT="9525" marB="0" anchor="b"/>
                </a:tc>
              </a:tr>
              <a:tr h="6905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Analista Sr. (Sr. Analyst)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7.000,00 - 10.000,00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01/mar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100.000,00 - 160.000,00</a:t>
                      </a:r>
                    </a:p>
                  </a:txBody>
                  <a:tcPr marL="9525" marR="9525" marT="9525" marB="0" anchor="b"/>
                </a:tc>
              </a:tr>
              <a:tr h="6905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Analista Pl. (Analyst)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4.000,00 - 8.000,00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01/mar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57.000,00 - 128.000,00</a:t>
                      </a:r>
                    </a:p>
                  </a:txBody>
                  <a:tcPr marL="9525" marR="9525" marT="9525" marB="0" anchor="b"/>
                </a:tc>
              </a:tr>
              <a:tr h="6905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Analista Jr. (Jr. Analyst)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3.000,00 - 6.000,00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01/mar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42.000,00 - 96.000,00</a:t>
                      </a:r>
                    </a:p>
                  </a:txBody>
                  <a:tcPr marL="9525" marR="9525" marT="9525" marB="0" anchor="b"/>
                </a:tc>
              </a:tr>
              <a:tr h="6905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** em número de salários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Breve panorama da realidade anterior da Contabilidade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8840"/>
            <a:ext cx="8915400" cy="4435475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As atividades de um profissional de contabilidade até pouco tempo eram estritamente vinculadas aos marcos regulatórios;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Cenários mercadológicos sem grandes vinculações e relações internacionais;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Dificuldades na interpretação de diferentes padrões de normas contábeis no caso de empresas com representações fora de suas fronteiras;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Maior relevância e melhor remuneração 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51520" y="1403350"/>
          <a:ext cx="8712968" cy="468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6699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Controladoria/ Informações Gerenciais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Fixo/ mês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Variável**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Remuneração Anual</a:t>
                      </a:r>
                    </a:p>
                  </a:txBody>
                  <a:tcPr marL="9525" marR="9525" marT="9525" marB="0" anchor="b"/>
                </a:tc>
              </a:tr>
              <a:tr h="66999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CFO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30.000,00 - 60.000,00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06/out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655.000,00 - 1380.000,00</a:t>
                      </a:r>
                    </a:p>
                  </a:txBody>
                  <a:tcPr marL="9525" marR="9525" marT="9525" marB="0" anchor="b"/>
                </a:tc>
              </a:tr>
              <a:tr h="66999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Controller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17.000,00 - 30.000,00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04/jun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323.000,00 - 570.000,00</a:t>
                      </a:r>
                    </a:p>
                  </a:txBody>
                  <a:tcPr marL="9525" marR="9525" marT="9525" marB="0" anchor="b"/>
                </a:tc>
              </a:tr>
              <a:tr h="66999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Gerente (Manager)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11.000,00 - 17.000,00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02/mai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118.000,00 - 306.000,00</a:t>
                      </a:r>
                    </a:p>
                  </a:txBody>
                  <a:tcPr marL="9525" marR="9525" marT="9525" marB="0" anchor="b"/>
                </a:tc>
              </a:tr>
              <a:tr h="66999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Analista Sr. (Sr. Analyst)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7.000,00 - 12.000,00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02/mai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113.000,00 - 216.000,00</a:t>
                      </a:r>
                    </a:p>
                  </a:txBody>
                  <a:tcPr marL="9525" marR="9525" marT="9525" marB="0" anchor="b"/>
                </a:tc>
              </a:tr>
              <a:tr h="66999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Analista Pl. (Analyst)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5.000,00 - 8.000,00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01/mar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71.000,00 - 128.000,00</a:t>
                      </a:r>
                    </a:p>
                  </a:txBody>
                  <a:tcPr marL="9525" marR="9525" marT="9525" marB="0" anchor="b"/>
                </a:tc>
              </a:tr>
              <a:tr h="66999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Analista Jr. (Jr.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Analyst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3.000,00 - 5.000,00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01/mar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42.000,00 - 80.000,00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Maior relevância e melhor remuneração 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28600" y="1403350"/>
          <a:ext cx="8663880" cy="5266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970"/>
                <a:gridCol w="2165970"/>
                <a:gridCol w="2165970"/>
                <a:gridCol w="2165970"/>
              </a:tblGrid>
              <a:tr h="7522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Compliance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 Auditoria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Fixo/ mês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Variável**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Remuneração Anual</a:t>
                      </a:r>
                    </a:p>
                  </a:txBody>
                  <a:tcPr marL="9525" marR="9525" marT="9525" marB="0" anchor="b"/>
                </a:tc>
              </a:tr>
              <a:tr h="7522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Diretor (Director)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22.000,00 - 35.000,00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06/out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439.000,00 - 805.000,00</a:t>
                      </a:r>
                    </a:p>
                  </a:txBody>
                  <a:tcPr marL="9525" marR="9525" marT="9525" marB="0" anchor="b"/>
                </a:tc>
              </a:tr>
              <a:tr h="7522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Superintendente (Superintendent)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17.000,00 - 25.000,00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05/ago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290.000,00 - 525.000,00</a:t>
                      </a:r>
                    </a:p>
                  </a:txBody>
                  <a:tcPr marL="9525" marR="9525" marT="9525" marB="0" anchor="b"/>
                </a:tc>
              </a:tr>
              <a:tr h="7522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Gerente (Manager)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12.000,00 - 18.000,00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03/jun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200.000,00 - 342.000,00</a:t>
                      </a:r>
                    </a:p>
                  </a:txBody>
                  <a:tcPr marL="9525" marR="9525" marT="9525" marB="0" anchor="b"/>
                </a:tc>
              </a:tr>
              <a:tr h="7522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Analista Sr. (Sr. Analyst)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8.000,00 - 12.000,00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02/mai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125.000,00 - 216.000,00</a:t>
                      </a:r>
                    </a:p>
                  </a:txBody>
                  <a:tcPr marL="9525" marR="9525" marT="9525" marB="0" anchor="b"/>
                </a:tc>
              </a:tr>
              <a:tr h="7522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Analista Pl. (Analyst)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5.000,00 - 8.000,00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01/mar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78.000,00 - 128.000,00</a:t>
                      </a:r>
                    </a:p>
                  </a:txBody>
                  <a:tcPr marL="9525" marR="9525" marT="9525" marB="0" anchor="b"/>
                </a:tc>
              </a:tr>
              <a:tr h="7522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Analista Jr. (Jr.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Analyst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3.000,00 - 5.000,00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01/mar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47.000,00 - 80.000,00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Contabilidade e desemprego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buFont typeface="Arial" pitchFamily="34" charset="0"/>
              <a:buChar char="•"/>
            </a:pPr>
            <a:r>
              <a:rPr lang="pt-BR" sz="2400" dirty="0" smtClean="0"/>
              <a:t>O Brasil possui, hoje, </a:t>
            </a:r>
            <a:r>
              <a:rPr lang="pt-BR" sz="2400" b="1" dirty="0" smtClean="0"/>
              <a:t>484.244 </a:t>
            </a:r>
            <a:r>
              <a:rPr lang="pt-BR" sz="2400" dirty="0" smtClean="0"/>
              <a:t>contabilistas. Destes, </a:t>
            </a:r>
            <a:r>
              <a:rPr lang="pt-BR" sz="2400" b="1" dirty="0" smtClean="0"/>
              <a:t>290.950 contadores (60,08%) </a:t>
            </a:r>
            <a:r>
              <a:rPr lang="pt-BR" sz="2400" dirty="0" smtClean="0"/>
              <a:t>e </a:t>
            </a:r>
            <a:r>
              <a:rPr lang="pt-BR" sz="2400" b="1" dirty="0" smtClean="0"/>
              <a:t>193.294 técnicos (39,92%). </a:t>
            </a:r>
            <a:r>
              <a:rPr lang="pt-BR" sz="2400" dirty="0" smtClean="0"/>
              <a:t>Em relação às organizações contábeis (escritórios, firmas e sociedades) formamos um grupo de </a:t>
            </a:r>
            <a:r>
              <a:rPr lang="pt-BR" sz="2400" b="1" dirty="0" smtClean="0"/>
              <a:t>60.666 organizações, </a:t>
            </a:r>
            <a:r>
              <a:rPr lang="pt-BR" sz="2400" dirty="0" smtClean="0"/>
              <a:t>a maioria com sede em São Paulo.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2400" dirty="0" smtClean="0"/>
              <a:t>O Brasil possui, de acordo com dados da Receita Federal, aproximadamente </a:t>
            </a:r>
            <a:r>
              <a:rPr lang="pt-BR" sz="2400" b="1" dirty="0" smtClean="0"/>
              <a:t>5 milhões de negócios formais </a:t>
            </a:r>
            <a:r>
              <a:rPr lang="pt-BR" sz="2400" dirty="0" smtClean="0"/>
              <a:t>e uma expectativa de </a:t>
            </a:r>
            <a:r>
              <a:rPr lang="pt-BR" sz="2400" b="1" dirty="0" smtClean="0"/>
              <a:t>15 milhões informais. 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2400" dirty="0" smtClean="0"/>
              <a:t>Se considerarmos apenas os negócios formais, há um déficit de contadores do país de </a:t>
            </a:r>
            <a:r>
              <a:rPr lang="pt-BR" sz="2400" b="1" dirty="0" smtClean="0"/>
              <a:t>17 empresas para 1 contador. </a:t>
            </a:r>
            <a:r>
              <a:rPr lang="pt-BR" sz="2400" dirty="0" smtClean="0"/>
              <a:t>Se levarmos em conta os negócios informais, esse número cresce para 69 empresas para cada contador.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2400" dirty="0" smtClean="0"/>
              <a:t>Desemprego e contabilidade não caminham juntos.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Áreas de atuação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4876800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                               </a:t>
            </a:r>
            <a:r>
              <a:rPr lang="pt-BR" u="sng" dirty="0" smtClean="0"/>
              <a:t>Na empresa </a:t>
            </a:r>
          </a:p>
          <a:p>
            <a:r>
              <a:rPr lang="pt-BR" dirty="0" smtClean="0"/>
              <a:t>Planejador Tributário;</a:t>
            </a:r>
          </a:p>
          <a:p>
            <a:r>
              <a:rPr lang="pt-BR" dirty="0" smtClean="0"/>
              <a:t>Analista Financeiro;</a:t>
            </a:r>
          </a:p>
          <a:p>
            <a:r>
              <a:rPr lang="pt-BR" dirty="0" smtClean="0"/>
              <a:t>Contador Geral;</a:t>
            </a:r>
          </a:p>
          <a:p>
            <a:r>
              <a:rPr lang="pt-BR" dirty="0" smtClean="0"/>
              <a:t>Cargos Administrativos;</a:t>
            </a:r>
          </a:p>
          <a:p>
            <a:r>
              <a:rPr lang="pt-BR" dirty="0" smtClean="0"/>
              <a:t>Auditor Interno;</a:t>
            </a:r>
          </a:p>
          <a:p>
            <a:r>
              <a:rPr lang="pt-BR" dirty="0" smtClean="0"/>
              <a:t>Contador de Custo;</a:t>
            </a:r>
          </a:p>
          <a:p>
            <a:r>
              <a:rPr lang="pt-BR" dirty="0" smtClean="0"/>
              <a:t>Contador Gerencial;</a:t>
            </a:r>
          </a:p>
          <a:p>
            <a:r>
              <a:rPr lang="pt-BR" dirty="0" smtClean="0"/>
              <a:t>Atuário</a:t>
            </a:r>
            <a:endParaRPr lang="pt-BR" dirty="0"/>
          </a:p>
        </p:txBody>
      </p:sp>
      <p:sp>
        <p:nvSpPr>
          <p:cNvPr id="4" name="Chave esquerda 3"/>
          <p:cNvSpPr/>
          <p:nvPr/>
        </p:nvSpPr>
        <p:spPr>
          <a:xfrm>
            <a:off x="35496" y="1988840"/>
            <a:ext cx="395536" cy="4464496"/>
          </a:xfrm>
          <a:prstGeom prst="leftBrac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Áreas de atuação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u="sng" dirty="0" smtClean="0"/>
              <a:t>Independente</a:t>
            </a:r>
          </a:p>
          <a:p>
            <a:r>
              <a:rPr lang="pt-BR" dirty="0" smtClean="0"/>
              <a:t>Auditor Independente;</a:t>
            </a:r>
          </a:p>
          <a:p>
            <a:r>
              <a:rPr lang="pt-BR" dirty="0" smtClean="0"/>
              <a:t>Consultor;</a:t>
            </a:r>
          </a:p>
          <a:p>
            <a:r>
              <a:rPr lang="pt-BR" dirty="0" smtClean="0"/>
              <a:t>Empresário Contábil;</a:t>
            </a:r>
          </a:p>
          <a:p>
            <a:r>
              <a:rPr lang="pt-BR" dirty="0" smtClean="0"/>
              <a:t>Perito Contábil;</a:t>
            </a:r>
          </a:p>
          <a:p>
            <a:r>
              <a:rPr lang="pt-BR" dirty="0" smtClean="0"/>
              <a:t>Investigador de Fraude;</a:t>
            </a:r>
          </a:p>
          <a:p>
            <a:r>
              <a:rPr lang="pt-BR" dirty="0" err="1" smtClean="0"/>
              <a:t>Controller</a:t>
            </a:r>
            <a:r>
              <a:rPr lang="pt-BR" dirty="0" smtClean="0"/>
              <a:t>.</a:t>
            </a:r>
          </a:p>
        </p:txBody>
      </p:sp>
      <p:sp>
        <p:nvSpPr>
          <p:cNvPr id="4" name="Chave esquerda 3"/>
          <p:cNvSpPr/>
          <p:nvPr/>
        </p:nvSpPr>
        <p:spPr>
          <a:xfrm>
            <a:off x="72008" y="1988840"/>
            <a:ext cx="395536" cy="3600400"/>
          </a:xfrm>
          <a:prstGeom prst="leftBrac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Áreas de atuação </a:t>
            </a:r>
            <a:endParaRPr lang="pt-BR" dirty="0"/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u="sng" dirty="0" smtClean="0"/>
              <a:t>Ensino</a:t>
            </a:r>
          </a:p>
          <a:p>
            <a:r>
              <a:rPr lang="pt-BR" dirty="0" smtClean="0"/>
              <a:t>Professor; </a:t>
            </a:r>
          </a:p>
          <a:p>
            <a:r>
              <a:rPr lang="pt-BR" dirty="0" smtClean="0"/>
              <a:t>Pesquisador;</a:t>
            </a:r>
          </a:p>
          <a:p>
            <a:r>
              <a:rPr lang="pt-BR" dirty="0" smtClean="0"/>
              <a:t>Escritor; </a:t>
            </a:r>
          </a:p>
          <a:p>
            <a:r>
              <a:rPr lang="pt-BR" dirty="0" err="1" smtClean="0"/>
              <a:t>Parecerista</a:t>
            </a:r>
            <a:r>
              <a:rPr lang="pt-BR" dirty="0" smtClean="0"/>
              <a:t>;</a:t>
            </a:r>
          </a:p>
          <a:p>
            <a:r>
              <a:rPr lang="pt-BR" dirty="0" smtClean="0"/>
              <a:t>Conferencista; </a:t>
            </a:r>
          </a:p>
        </p:txBody>
      </p:sp>
      <p:sp>
        <p:nvSpPr>
          <p:cNvPr id="4" name="Chave esquerda 3"/>
          <p:cNvSpPr/>
          <p:nvPr/>
        </p:nvSpPr>
        <p:spPr>
          <a:xfrm>
            <a:off x="72008" y="1916832"/>
            <a:ext cx="395536" cy="3168352"/>
          </a:xfrm>
          <a:prstGeom prst="leftBrac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Áreas de atuação </a:t>
            </a:r>
            <a:endParaRPr lang="pt-BR" dirty="0"/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4876800"/>
          </a:xfrm>
        </p:spPr>
        <p:txBody>
          <a:bodyPr/>
          <a:lstStyle/>
          <a:p>
            <a:pPr algn="ctr">
              <a:buNone/>
            </a:pPr>
            <a:r>
              <a:rPr lang="pt-BR" u="sng" dirty="0" smtClean="0"/>
              <a:t>Órgão Público</a:t>
            </a:r>
          </a:p>
          <a:p>
            <a:r>
              <a:rPr lang="pt-BR" dirty="0" smtClean="0"/>
              <a:t>Contador Público; </a:t>
            </a:r>
          </a:p>
          <a:p>
            <a:r>
              <a:rPr lang="pt-BR" dirty="0" smtClean="0"/>
              <a:t>Agente Fiscal de renda; </a:t>
            </a:r>
          </a:p>
          <a:p>
            <a:r>
              <a:rPr lang="pt-BR" dirty="0" smtClean="0"/>
              <a:t>Diversos Contadores Públicos;</a:t>
            </a:r>
          </a:p>
          <a:p>
            <a:r>
              <a:rPr lang="pt-BR" dirty="0" smtClean="0"/>
              <a:t>Tribunal de Contas;</a:t>
            </a:r>
          </a:p>
          <a:p>
            <a:r>
              <a:rPr lang="pt-BR" dirty="0" smtClean="0"/>
              <a:t>Oficial Contador.</a:t>
            </a:r>
          </a:p>
        </p:txBody>
      </p:sp>
      <p:sp>
        <p:nvSpPr>
          <p:cNvPr id="4" name="Chave esquerda 3"/>
          <p:cNvSpPr/>
          <p:nvPr/>
        </p:nvSpPr>
        <p:spPr>
          <a:xfrm>
            <a:off x="72008" y="1916832"/>
            <a:ext cx="395536" cy="3240360"/>
          </a:xfrm>
          <a:prstGeom prst="leftBrac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Referência bibliográfica</a:t>
            </a:r>
            <a:endParaRPr lang="pt-BR" dirty="0"/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981200"/>
            <a:ext cx="8686800" cy="4876800"/>
          </a:xfrm>
        </p:spPr>
        <p:txBody>
          <a:bodyPr/>
          <a:lstStyle/>
          <a:p>
            <a:r>
              <a:rPr lang="pt-BR" sz="2200" dirty="0" smtClean="0"/>
              <a:t>CONSELHO FEDERAL DE CONTABILIDADE (CFC) Resolução nº 1.103, de 28 de setembro de 2007. Cria o Comitê Gestor da Convergência no Brasil, e dá outras providências.  </a:t>
            </a:r>
          </a:p>
          <a:p>
            <a:r>
              <a:rPr lang="pt-BR" sz="2200" dirty="0" smtClean="0"/>
              <a:t>CONSELHO FEDERAL DE CONTABILIDADE (CFC). Resolução nº 1.055, de 07 de outubro de 2005. Cria o Comitê de Pronunciamentos Contábeis - (CPC), e dá outras providências.</a:t>
            </a:r>
          </a:p>
          <a:p>
            <a:r>
              <a:rPr lang="pt-BR" sz="2200" dirty="0" smtClean="0"/>
              <a:t>NIYAMA, J. </a:t>
            </a:r>
            <a:r>
              <a:rPr lang="pt-BR" sz="2200" dirty="0" err="1" smtClean="0"/>
              <a:t>K.</a:t>
            </a:r>
            <a:r>
              <a:rPr lang="pt-BR" sz="2200" dirty="0" smtClean="0"/>
              <a:t>. Contabilidade Internacional. São Paulo: Atlas, 2005.</a:t>
            </a:r>
          </a:p>
          <a:p>
            <a:r>
              <a:rPr lang="pt-BR" sz="2200" dirty="0" smtClean="0"/>
              <a:t>SÁ, António Lopes de. Teoria da contabilidade. 4º ed. São Paulo, Atlas, 2006. </a:t>
            </a:r>
          </a:p>
          <a:p>
            <a:r>
              <a:rPr lang="pt-BR" sz="2200" dirty="0" smtClean="0"/>
              <a:t>WEFFORT, E. F. </a:t>
            </a:r>
            <a:r>
              <a:rPr lang="pt-BR" sz="2200" dirty="0" err="1" smtClean="0"/>
              <a:t>J.</a:t>
            </a:r>
            <a:r>
              <a:rPr lang="pt-BR" sz="2200" dirty="0" smtClean="0"/>
              <a:t>. O Brasil e a Harmonização Contábil Internacional. São Paulo: Atlas, 2005.</a:t>
            </a:r>
          </a:p>
          <a:p>
            <a:r>
              <a:rPr lang="pt-BR" sz="2200" dirty="0" smtClean="0"/>
              <a:t>Valor Econômico – Revista</a:t>
            </a:r>
          </a:p>
          <a:p>
            <a:r>
              <a:rPr lang="pt-BR" sz="2200" dirty="0" smtClean="0"/>
              <a:t>Exame - Revista </a:t>
            </a:r>
          </a:p>
          <a:p>
            <a:endParaRPr lang="pt-B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Links úteis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IRFS - </a:t>
            </a:r>
            <a:r>
              <a:rPr lang="pt-BR" dirty="0" smtClean="0">
                <a:hlinkClick r:id="rId2"/>
              </a:rPr>
              <a:t>http://www.ifrs.org/Pages/default.</a:t>
            </a:r>
            <a:r>
              <a:rPr lang="pt-BR" dirty="0" err="1" smtClean="0">
                <a:hlinkClick r:id="rId2"/>
              </a:rPr>
              <a:t>aspx</a:t>
            </a:r>
            <a:endParaRPr lang="pt-BR" dirty="0" smtClean="0"/>
          </a:p>
          <a:p>
            <a:r>
              <a:rPr lang="pt-BR" dirty="0" smtClean="0"/>
              <a:t>FASB – </a:t>
            </a:r>
            <a:r>
              <a:rPr lang="pt-BR" dirty="0" smtClean="0">
                <a:hlinkClick r:id="rId3"/>
              </a:rPr>
              <a:t>http://www.fasb.org/home</a:t>
            </a:r>
            <a:endParaRPr lang="pt-BR" dirty="0" smtClean="0"/>
          </a:p>
          <a:p>
            <a:r>
              <a:rPr lang="pt-BR" dirty="0" err="1" smtClean="0"/>
              <a:t>BM&amp;FBOVESPA</a:t>
            </a:r>
            <a:r>
              <a:rPr lang="pt-BR" dirty="0" smtClean="0"/>
              <a:t> - </a:t>
            </a:r>
            <a:r>
              <a:rPr lang="pt-BR" dirty="0" smtClean="0">
                <a:hlinkClick r:id="rId4"/>
              </a:rPr>
              <a:t>http://www.bmfbovespa.com.br/home.</a:t>
            </a:r>
            <a:r>
              <a:rPr lang="pt-BR" dirty="0" err="1" smtClean="0">
                <a:hlinkClick r:id="rId4"/>
              </a:rPr>
              <a:t>aspx</a:t>
            </a:r>
            <a:r>
              <a:rPr lang="pt-BR" dirty="0" smtClean="0">
                <a:hlinkClick r:id="rId4"/>
              </a:rPr>
              <a:t>?idioma=pt-br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1773238"/>
            <a:ext cx="8664575" cy="4506912"/>
          </a:xfrm>
        </p:spPr>
        <p:txBody>
          <a:bodyPr/>
          <a:lstStyle/>
          <a:p>
            <a:r>
              <a:rPr lang="pt-BR" dirty="0" smtClean="0"/>
              <a:t>Pequeno esforço para  dar forma à contabilidade socioambiental no que se refere ao nível de informações do impacto de atividades empresarias na sociedade;</a:t>
            </a:r>
          </a:p>
          <a:p>
            <a:r>
              <a:rPr lang="pt-BR" dirty="0" smtClean="0"/>
              <a:t> Tímido desenvolvimento tecnológico para otimizar o fluxo de informações contábeis;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Breve panorama da realidade anterior da Contabilidade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Fatores preponderantes para mudanças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844824"/>
            <a:ext cx="8663880" cy="465135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Segundo Lopes Sá existem alguns fatores responsáveis por mudanças no cenário contábil, quais sejam: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1) </a:t>
            </a:r>
            <a:r>
              <a:rPr lang="pt-BR" b="1" dirty="0" smtClean="0"/>
              <a:t>avanço prodigioso da informática</a:t>
            </a:r>
            <a:r>
              <a:rPr lang="pt-BR" dirty="0" smtClean="0"/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2</a:t>
            </a:r>
            <a:r>
              <a:rPr lang="pt-BR" b="1" dirty="0" smtClean="0"/>
              <a:t>) internacionalização dos mercados e que imprimem modificações nos procedimentos de concorrência através de preços e qualidade,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3) declínio considerável da ética e da moral,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4) facilidade extrema da comunicação,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5) relevância dos aspectos sociais,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6) abusiva concentração da riqueza e aumento considerável dos índices de miséria na América Latina,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7) progressiva dilatação das áreas de mercados comuns,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8) avanço considerável das tecnologias e da ciência,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9) </a:t>
            </a:r>
            <a:r>
              <a:rPr lang="pt-BR" b="1" dirty="0" smtClean="0"/>
              <a:t>necessidade de preservar o planeta em suas condições ecológicas</a:t>
            </a:r>
            <a:r>
              <a:rPr lang="pt-BR" dirty="0" smtClean="0"/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10</a:t>
            </a:r>
            <a:r>
              <a:rPr lang="pt-BR" b="1" dirty="0" smtClean="0"/>
              <a:t>) grandes esforços de harmonização de princípios e normas etc.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Convergência das Normas Internacionais de Contabilidade</a:t>
            </a:r>
            <a:endParaRPr lang="pt-BR" dirty="0"/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00808"/>
            <a:ext cx="8686800" cy="4876800"/>
          </a:xfrm>
        </p:spPr>
        <p:txBody>
          <a:bodyPr/>
          <a:lstStyle/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sz="3000" dirty="0" smtClean="0"/>
              <a:t>Pontos de destaque, a saber:</a:t>
            </a:r>
          </a:p>
          <a:p>
            <a:pPr algn="just"/>
            <a:r>
              <a:rPr lang="pt-BR" sz="3000" dirty="0" smtClean="0"/>
              <a:t>No primeiro momento são idealizadas as normas internacionais de contabilidade - IAS (</a:t>
            </a:r>
            <a:r>
              <a:rPr lang="pt-BR" sz="3000" dirty="0" err="1" smtClean="0"/>
              <a:t>International</a:t>
            </a:r>
            <a:r>
              <a:rPr lang="pt-BR" sz="3000" dirty="0" smtClean="0"/>
              <a:t> </a:t>
            </a:r>
            <a:r>
              <a:rPr lang="pt-BR" sz="3000" dirty="0" err="1" smtClean="0"/>
              <a:t>Accounting</a:t>
            </a:r>
            <a:r>
              <a:rPr lang="pt-BR" sz="3000" dirty="0" smtClean="0"/>
              <a:t> Standard).</a:t>
            </a:r>
          </a:p>
          <a:p>
            <a:pPr algn="just"/>
            <a:r>
              <a:rPr lang="pt-BR" sz="3000" dirty="0" smtClean="0"/>
              <a:t> Atualmente conhecidas como Normas Internacionais de Relatórios Financeiros IFRS (</a:t>
            </a:r>
            <a:r>
              <a:rPr lang="pt-BR" sz="3000" dirty="0" err="1" smtClean="0"/>
              <a:t>International</a:t>
            </a:r>
            <a:r>
              <a:rPr lang="pt-BR" sz="3000" dirty="0" smtClean="0"/>
              <a:t> Financial </a:t>
            </a:r>
            <a:r>
              <a:rPr lang="pt-BR" sz="3000" dirty="0" err="1" smtClean="0"/>
              <a:t>Reporting</a:t>
            </a:r>
            <a:r>
              <a:rPr lang="pt-BR" sz="3000" dirty="0" smtClean="0"/>
              <a:t> Standards) 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</p:txBody>
      </p:sp>
      <p:pic>
        <p:nvPicPr>
          <p:cNvPr id="8196" name="Picture 4" descr="C:\Users\Tiago Borges\Desktop\IFRS_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4206552" cy="2225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Convergência das Normas Internacionais de Contabilidade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00808"/>
            <a:ext cx="8686800" cy="4876800"/>
          </a:xfrm>
        </p:spPr>
        <p:txBody>
          <a:bodyPr/>
          <a:lstStyle/>
          <a:p>
            <a:pPr algn="just"/>
            <a:r>
              <a:rPr lang="pt-BR" sz="3000" dirty="0" smtClean="0"/>
              <a:t>As Normas Internacionais são um conjunto de pronunciamentos de Contabilidade Internacional publicados e revisados pelo IASB – </a:t>
            </a:r>
            <a:r>
              <a:rPr lang="pt-BR" sz="3000" dirty="0" err="1" smtClean="0"/>
              <a:t>International</a:t>
            </a:r>
            <a:r>
              <a:rPr lang="pt-BR" sz="3000" dirty="0" smtClean="0"/>
              <a:t> </a:t>
            </a:r>
            <a:r>
              <a:rPr lang="pt-BR" sz="3000" dirty="0" err="1" smtClean="0"/>
              <a:t>Accounting</a:t>
            </a:r>
            <a:r>
              <a:rPr lang="pt-BR" sz="3000" dirty="0" smtClean="0"/>
              <a:t> Standards </a:t>
            </a:r>
            <a:r>
              <a:rPr lang="pt-BR" sz="3000" dirty="0" err="1" smtClean="0"/>
              <a:t>Board</a:t>
            </a:r>
            <a:r>
              <a:rPr lang="pt-BR" sz="3000" dirty="0" smtClean="0"/>
              <a:t> (</a:t>
            </a:r>
            <a:r>
              <a:rPr lang="pt-BR" sz="2800" dirty="0" smtClean="0"/>
              <a:t>Conselho Internacional de Princípios de Contabilidade).</a:t>
            </a:r>
            <a:endParaRPr lang="pt-BR" sz="30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Convergência das Normas Internacionais de Contabilidade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 eaLnBrk="1" hangingPunct="1">
              <a:lnSpc>
                <a:spcPct val="90000"/>
              </a:lnSpc>
              <a:spcBef>
                <a:spcPct val="70000"/>
              </a:spcBef>
              <a:defRPr/>
            </a:pPr>
            <a:r>
              <a:rPr lang="pt-BR" dirty="0" smtClean="0"/>
              <a:t>No contexto do Brasil:</a:t>
            </a:r>
          </a:p>
          <a:p>
            <a:pPr marL="0" indent="-360000" algn="just">
              <a:lnSpc>
                <a:spcPct val="90000"/>
              </a:lnSpc>
              <a:spcBef>
                <a:spcPct val="70000"/>
              </a:spcBef>
              <a:buFont typeface="Arial" pitchFamily="34" charset="0"/>
              <a:buChar char="•"/>
              <a:defRPr/>
            </a:pPr>
            <a:r>
              <a:rPr lang="pt-BR" dirty="0" smtClean="0"/>
              <a:t>2009 – Vigor das normas e padrões do IFRS</a:t>
            </a:r>
          </a:p>
          <a:p>
            <a:pPr marL="0" indent="-360000" algn="just">
              <a:lnSpc>
                <a:spcPct val="90000"/>
              </a:lnSpc>
              <a:spcBef>
                <a:spcPct val="70000"/>
              </a:spcBef>
              <a:buFont typeface="Arial" pitchFamily="34" charset="0"/>
              <a:buChar char="•"/>
              <a:defRPr/>
            </a:pPr>
            <a:r>
              <a:rPr lang="pt-BR" dirty="0" smtClean="0"/>
              <a:t>Obrigatório para todas as empresas de capital    aberto e as de capital fechado de médio e grande porte.</a:t>
            </a:r>
          </a:p>
          <a:p>
            <a:r>
              <a:rPr lang="pt-BR" dirty="0" smtClean="0"/>
              <a:t>Os bancos podem passar a exigir as demonstrações financeiras de acordo com o novo padrão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Convergência das Normas Internacionais de Contabilidade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8686800" cy="4876800"/>
          </a:xfrm>
        </p:spPr>
        <p:txBody>
          <a:bodyPr/>
          <a:lstStyle/>
          <a:p>
            <a:pPr marL="0" indent="-358775" algn="just">
              <a:lnSpc>
                <a:spcPct val="90000"/>
              </a:lnSpc>
              <a:buClr>
                <a:srgbClr val="B0AE5E"/>
              </a:buClr>
              <a:buSzPct val="50000"/>
            </a:pPr>
            <a:r>
              <a:rPr lang="pt-BR" dirty="0" smtClean="0"/>
              <a:t>A convergência internacional das normas contábeis é uma exigência do mundo globalizado.</a:t>
            </a:r>
          </a:p>
          <a:p>
            <a:pPr marL="0" indent="-358775" algn="just">
              <a:lnSpc>
                <a:spcPct val="90000"/>
              </a:lnSpc>
              <a:buClr>
                <a:srgbClr val="B0AE5E"/>
              </a:buClr>
              <a:buSzPct val="50000"/>
            </a:pPr>
            <a:r>
              <a:rPr lang="pt-BR" dirty="0" smtClean="0"/>
              <a:t>As empresas multinacionais tem estabelecimentos em vários países, pois produzem onde os custos de fabricação e de distribuição são mais baixos.</a:t>
            </a:r>
          </a:p>
          <a:p>
            <a:pPr marL="0" indent="-358775" algn="just">
              <a:lnSpc>
                <a:spcPct val="90000"/>
              </a:lnSpc>
              <a:buClr>
                <a:srgbClr val="B0AE5E"/>
              </a:buClr>
              <a:buSzPct val="50000"/>
            </a:pPr>
            <a:r>
              <a:rPr lang="pt-BR" dirty="0" smtClean="0"/>
              <a:t>A existência de várias filiais ou controladas em países com normas contábeis diversas entre si dificulta o trabalho da consolidação.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Convergência das Normas Internacionais de Contabilidade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72816"/>
            <a:ext cx="8686800" cy="4876800"/>
          </a:xfrm>
        </p:spPr>
        <p:txBody>
          <a:bodyPr/>
          <a:lstStyle/>
          <a:p>
            <a:pPr marL="0" indent="-360000" algn="just">
              <a:buFont typeface="Arial" pitchFamily="34" charset="0"/>
              <a:buChar char="•"/>
              <a:defRPr/>
            </a:pPr>
            <a:r>
              <a:rPr lang="pt-BR" dirty="0" smtClean="0"/>
              <a:t>Normas contábeis diversas entre os países dificultam o trabalho de análise das demonstrações contábeis que o investidor faz para decidir de qual empresa ele vai comprar ações.</a:t>
            </a:r>
          </a:p>
          <a:p>
            <a:pPr marL="0" indent="-360000" algn="just">
              <a:buFont typeface="Arial" pitchFamily="34" charset="0"/>
              <a:buChar char="•"/>
              <a:defRPr/>
            </a:pPr>
            <a:r>
              <a:rPr lang="pt-BR" dirty="0" smtClean="0"/>
              <a:t>O investidor precisa conhecer os padrões contábeis para analisar o balanço e verificar se a empresa é sólida financeiramente e  se sua taxa de rentabilidade é atraente.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8135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56DC972-B107-4CB7-8313-2003964C93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TS101881352</Template>
  <TotalTime>0</TotalTime>
  <Words>1707</Words>
  <Application>Microsoft Office PowerPoint</Application>
  <PresentationFormat>Apresentação na tela (4:3)</PresentationFormat>
  <Paragraphs>218</Paragraphs>
  <Slides>28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TS101881352</vt:lpstr>
      <vt:lpstr>Perspectiva para os profissionais que integram o cenário da Neocontabilidade  </vt:lpstr>
      <vt:lpstr>Breve panorama da realidade anterior da Contabilidade</vt:lpstr>
      <vt:lpstr>Breve panorama da realidade anterior da Contabilidade</vt:lpstr>
      <vt:lpstr>Fatores preponderantes para mudanças </vt:lpstr>
      <vt:lpstr>Convergência das Normas Internacionais de Contabilidade</vt:lpstr>
      <vt:lpstr>Convergência das Normas Internacionais de Contabilidade</vt:lpstr>
      <vt:lpstr>Convergência das Normas Internacionais de Contabilidade</vt:lpstr>
      <vt:lpstr>Convergência das Normas Internacionais de Contabilidade</vt:lpstr>
      <vt:lpstr>Convergência das Normas Internacionais de Contabilidade</vt:lpstr>
      <vt:lpstr>Convergência das Normas Internacionais de Contabilidade</vt:lpstr>
      <vt:lpstr>Perspectivas de mercado de trabalho</vt:lpstr>
      <vt:lpstr>O contador ideal que as empresas procuram no momento</vt:lpstr>
      <vt:lpstr>O contador ideal que as empresas procuram no momento</vt:lpstr>
      <vt:lpstr>O contador ideal que as empresas procuram no momento</vt:lpstr>
      <vt:lpstr>Contabilidade como Ferramenta decisória</vt:lpstr>
      <vt:lpstr>Contabilidade, uma profissão empolgante</vt:lpstr>
      <vt:lpstr>Contabilidade e os concursos públicos</vt:lpstr>
      <vt:lpstr>Contabilidade e Salários</vt:lpstr>
      <vt:lpstr>Maior relevância e melhor remuneração </vt:lpstr>
      <vt:lpstr>Maior relevância e melhor remuneração </vt:lpstr>
      <vt:lpstr>Maior relevância e melhor remuneração </vt:lpstr>
      <vt:lpstr>Contabilidade e desemprego</vt:lpstr>
      <vt:lpstr>Áreas de atuação </vt:lpstr>
      <vt:lpstr>Áreas de atuação </vt:lpstr>
      <vt:lpstr>Áreas de atuação </vt:lpstr>
      <vt:lpstr>Áreas de atuação </vt:lpstr>
      <vt:lpstr>Referência bibliográfica</vt:lpstr>
      <vt:lpstr>Links úteis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2012-10-14T17:58:05Z</dcterms:created>
  <dcterms:modified xsi:type="dcterms:W3CDTF">2012-10-17T00:59:35Z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TC018813529991</vt:lpwstr>
  </property>
</Properties>
</file>